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9"/>
  </p:notesMasterIdLst>
  <p:sldIdLst>
    <p:sldId id="257" r:id="rId2"/>
    <p:sldId id="359" r:id="rId3"/>
    <p:sldId id="370" r:id="rId4"/>
    <p:sldId id="385" r:id="rId5"/>
    <p:sldId id="378" r:id="rId6"/>
    <p:sldId id="379" r:id="rId7"/>
    <p:sldId id="382" r:id="rId8"/>
    <p:sldId id="383" r:id="rId9"/>
    <p:sldId id="384" r:id="rId10"/>
    <p:sldId id="371" r:id="rId11"/>
    <p:sldId id="387" r:id="rId12"/>
    <p:sldId id="386" r:id="rId13"/>
    <p:sldId id="388" r:id="rId14"/>
    <p:sldId id="369" r:id="rId15"/>
    <p:sldId id="485" r:id="rId16"/>
    <p:sldId id="1098" r:id="rId17"/>
    <p:sldId id="35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utura PT Demi" panose="020B0604020202020204" charset="-52"/>
      <p:regular r:id="rId24"/>
      <p: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>
      <p:cViewPr varScale="1">
        <p:scale>
          <a:sx n="108" d="100"/>
          <a:sy n="108" d="100"/>
        </p:scale>
        <p:origin x="876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38B52E-E0A7-49D8-AA87-D572441C560E}" type="datetimeFigureOut">
              <a:rPr lang="ru-RU" altLang="ru-RU"/>
              <a:pPr>
                <a:defRPr/>
              </a:pPr>
              <a:t>15.12.2023</a:t>
            </a:fld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D7BB83-206F-46D8-8BA2-B1475C109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9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31" r:id="rId3"/>
    <p:sldLayoutId id="2147484143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line-obr-e5cloud-02-gpt-msk.1c.ru/library.html#node=10728&amp;path=/26/29/10728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5300&amp;type=1&amp;path=/26/29/10728/10754/" TargetMode="External"/><Relationship Id="rId2" Type="http://schemas.openxmlformats.org/officeDocument/2006/relationships/hyperlink" Target="https://online-obr-e5cloud-02-gpt-msk.1c.ru/library.html#node=10796&amp;path=/26/29/10776/10796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nline-obr-e5cloud-02-gpt-msk.1c.ru/library.html#id=5301&amp;type=1&amp;path=/26/29/10728/1075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id=2709&amp;type=4&amp;path=/26/29/10776/10795/" TargetMode="External"/><Relationship Id="rId2" Type="http://schemas.openxmlformats.org/officeDocument/2006/relationships/hyperlink" Target="https://online-obr-e5cloud-02-gpt-msk.1c.ru/library.html#id=2708&amp;type=4&amp;path=/26/29/10755/10774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o_1c_urok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vk.com/1c.urok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channel/27859789/playlists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gif"/><Relationship Id="rId4" Type="http://schemas.openxmlformats.org/officeDocument/2006/relationships/hyperlink" Target="https://vk.com/obrazovanie1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rok.1c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c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node=10776&amp;path=/26/29/10776/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-obr-e5cloud-02-gpt-msk.1c.ru/library.html#node=14603&amp;path=/26/29/14600/14603/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rok.1c.ru/library/primschool/primlch/literaturnoe_chtenie_2_klass_eor_1_0/o_nashey_rodine/otchego_tak_khorosho_na_rodine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c.ru/library/primschool/primlch/literaturnoe_chtenie_3_klass_eor_1_0/folklor_ustnoe_narodnoe_tvorchestvo/komu_vyyti_von/" TargetMode="External"/><Relationship Id="rId2" Type="http://schemas.openxmlformats.org/officeDocument/2006/relationships/hyperlink" Target="https://urok.1c.ru/library/primschool/primlch/literaturnoe_chtenie_2_klass_eor_1_0/folklor_ustnoe_narodnoe_tvorchestvo/kuda_utekaet_s_gusya_voda/5102.phd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1c.ru/library/primschool/primlch/literaturnoe_chtenie_4_klass_eor_1_0/folklor_ustnoe_narodnoe_tvorchestvo/kuda_edet_greka/" TargetMode="External"/><Relationship Id="rId2" Type="http://schemas.openxmlformats.org/officeDocument/2006/relationships/hyperlink" Target="https://urok.1c.ru/library/primschool/primlch/literaturnoe_chtenie_4_klass_eor_1_0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766763" y="1484313"/>
            <a:ext cx="6119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3600" dirty="0">
                <a:latin typeface="Futura PT Demi" pitchFamily="34" charset="-52"/>
                <a:cs typeface="Times New Roman" pitchFamily="18" charset="0"/>
              </a:rPr>
              <a:t>Системное развитие читательских навыков и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3600" dirty="0">
                <a:latin typeface="Futura PT Demi" pitchFamily="34" charset="-52"/>
                <a:cs typeface="Times New Roman" pitchFamily="18" charset="0"/>
              </a:rPr>
              <a:t>компетенций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dirty="0">
              <a:latin typeface="Futura PT Demi" pitchFamily="34" charset="-5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dirty="0">
              <a:latin typeface="Futura PT Demi" pitchFamily="34" charset="-5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dirty="0">
              <a:latin typeface="Futura PT Demi" pitchFamily="34" charset="-5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altLang="ru-RU" dirty="0">
              <a:latin typeface="Futura PT Demi" pitchFamily="34" charset="-5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dirty="0">
                <a:latin typeface="Futura PT Demi" pitchFamily="34" charset="-52"/>
                <a:cs typeface="Times New Roman" pitchFamily="18" charset="0"/>
              </a:rPr>
              <a:t>Морозова Н.В. учитель начальной школы, учитель информатики </a:t>
            </a:r>
            <a:endParaRPr lang="en-US" altLang="ru-RU" dirty="0">
              <a:latin typeface="Futura PT Demi" pitchFamily="34" charset="-5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ru-RU" dirty="0">
                <a:latin typeface="Futura PT Demi" pitchFamily="34" charset="-52"/>
                <a:cs typeface="Times New Roman" pitchFamily="18" charset="0"/>
              </a:rPr>
              <a:t>viktorovna-nina@mail.ru</a:t>
            </a:r>
            <a:endParaRPr lang="ru-RU" altLang="ru-RU" dirty="0">
              <a:latin typeface="Futura PT Demi" pitchFamily="34" charset="-52"/>
              <a:cs typeface="Arial" charset="0"/>
            </a:endParaRPr>
          </a:p>
        </p:txBody>
      </p:sp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 w="44450" algn="ctr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altLang="ru-RU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1213008"/>
            <a:ext cx="9001125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Futura PT Demi" panose="020B0604020202020204" charset="-52"/>
              </a:rPr>
              <a:t>Внеурочная деятельность 2 – 4  классы </a:t>
            </a:r>
          </a:p>
          <a:p>
            <a:pPr>
              <a:defRPr/>
            </a:pPr>
            <a:r>
              <a:rPr lang="ru-RU" sz="2400" b="1" u="sng" dirty="0">
                <a:latin typeface="Futura PT Demi" panose="020B0604020202020204" charset="-52"/>
              </a:rPr>
              <a:t>«Юный читатель»</a:t>
            </a:r>
          </a:p>
          <a:p>
            <a:pPr>
              <a:defRPr/>
            </a:pPr>
            <a:r>
              <a:rPr lang="ru-RU" sz="2400" b="1" dirty="0">
                <a:latin typeface="Futura PT Demi" panose="020B0604020202020204" charset="-52"/>
              </a:rPr>
              <a:t>Курс, направленный на РЧК (развитие выразительности, понимание прочитанного, развитие умения </a:t>
            </a:r>
            <a:r>
              <a:rPr lang="ru-RU" sz="2400" b="1" dirty="0" err="1">
                <a:latin typeface="Futura PT Demi" panose="020B0604020202020204" charset="-52"/>
              </a:rPr>
              <a:t>аналзировать</a:t>
            </a:r>
            <a:r>
              <a:rPr lang="ru-RU" sz="2400" b="1" dirty="0">
                <a:latin typeface="Futura PT Demi" panose="020B0604020202020204" charset="-52"/>
              </a:rPr>
              <a:t> прочитанное, обогащение словарного запаса, умение определять тему и главную мысль текста)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Futura PT Demi" panose="020B0604020202020204" charset="-52"/>
              </a:rPr>
              <a:t>Программа курса (в соответствии с ФГОС 3 поколения)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Futura PT Demi" panose="020B0604020202020204" charset="-52"/>
              </a:rPr>
              <a:t>Содержание занятий</a:t>
            </a:r>
          </a:p>
          <a:p>
            <a:pPr>
              <a:defRPr/>
            </a:pPr>
            <a:endParaRPr lang="ru-RU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https://online-obr-e5cloud-02-gpt-msk.1c.ru/library.html#node=10728&amp;path=/26/29/10728/</a:t>
            </a:r>
            <a:endParaRPr lang="ru-RU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latin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latin typeface="Arial" panose="020B0604020202020204" pitchFamily="34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3756025"/>
            <a:ext cx="26304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CEC7E-CD6E-D680-DBF4-D3EFC5C83AEF}"/>
              </a:ext>
            </a:extLst>
          </p:cNvPr>
          <p:cNvSpPr txBox="1"/>
          <p:nvPr/>
        </p:nvSpPr>
        <p:spPr>
          <a:xfrm>
            <a:off x="407368" y="1124744"/>
            <a:ext cx="11017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Futura PT Demi" panose="020B0604020202020204" charset="-52"/>
              </a:rPr>
              <a:t>МАТЕРИАЛЫ ДЛЯ ОРГАНИЗАЦИИ ВНЕКЛАССНЫХ ЗАНЯТИЙ ПО ПРЕДМЕТУ:</a:t>
            </a:r>
          </a:p>
          <a:p>
            <a:endParaRPr lang="ru-RU" sz="2800" b="1" dirty="0">
              <a:latin typeface="Futura PT Demi" panose="020B0604020202020204" charset="-52"/>
            </a:endParaRPr>
          </a:p>
          <a:p>
            <a:pPr marL="342900" indent="-342900">
              <a:buAutoNum type="arabicPeriod"/>
            </a:pPr>
            <a:r>
              <a:rPr lang="ru-RU" sz="2800" dirty="0">
                <a:latin typeface="Futura PT Demi" panose="020B0604020202020204" charset="-52"/>
              </a:rPr>
              <a:t>Уроков внеклассного чтения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Futura PT Demi" panose="020B0604020202020204" charset="-52"/>
              </a:rPr>
              <a:t>Классных часов, посвящённых книге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Futura PT Demi" panose="020B0604020202020204" charset="-52"/>
              </a:rPr>
              <a:t>Читательских конференций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Futura PT Demi" panose="020B0604020202020204" charset="-52"/>
              </a:rPr>
              <a:t>Уроков – путешествий («В мир природы»,  «По страницам сказок», «Сегодня опять не спится…»</a:t>
            </a:r>
          </a:p>
          <a:p>
            <a:r>
              <a:rPr lang="en-US" dirty="0">
                <a:hlinkClick r:id="rId2"/>
              </a:rPr>
              <a:t>https://online-obr-e5cloud-02-gpt-msk.1c.ru/library.html#node=10796&amp;path=/26/29/10776/10796/</a:t>
            </a:r>
            <a:endParaRPr lang="ru-RU" dirty="0"/>
          </a:p>
          <a:p>
            <a:r>
              <a:rPr lang="en-US" dirty="0">
                <a:hlinkClick r:id="rId3"/>
              </a:rPr>
              <a:t>https://online-obr-e5cloud-02-gpt-msk.1c.ru/library.html#id=5300&amp;type=1&amp;path=/26/29/10728/10754/</a:t>
            </a:r>
            <a:endParaRPr lang="ru-RU" dirty="0"/>
          </a:p>
          <a:p>
            <a:r>
              <a:rPr lang="en-US" dirty="0">
                <a:hlinkClick r:id="rId4"/>
              </a:rPr>
              <a:t>https://online-obr-e5cloud-02-gpt-msk.1c.ru/library.html#id=5301&amp;type=1&amp;path=/26/29/10728/10754/</a:t>
            </a:r>
            <a:endParaRPr lang="ru-RU" dirty="0"/>
          </a:p>
          <a:p>
            <a:endParaRPr lang="ru-RU" sz="3200" dirty="0"/>
          </a:p>
          <a:p>
            <a:pPr marL="342900" indent="-34290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328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6CCA5B-8ADE-C1AC-7BCC-63760F7639F1}"/>
              </a:ext>
            </a:extLst>
          </p:cNvPr>
          <p:cNvSpPr txBox="1"/>
          <p:nvPr/>
        </p:nvSpPr>
        <p:spPr>
          <a:xfrm>
            <a:off x="1271465" y="1916832"/>
            <a:ext cx="103691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Futura PT Demi" panose="020B0604020202020204" charset="-52"/>
              </a:rPr>
              <a:t>Виды творческих работ, позволяющие учителю на уроках литературного чтения:</a:t>
            </a:r>
          </a:p>
          <a:p>
            <a:pPr marL="342900" indent="-342900">
              <a:buAutoNum type="arabicPeriod"/>
            </a:pPr>
            <a:r>
              <a:rPr lang="ru-RU" sz="2800" b="1" dirty="0">
                <a:latin typeface="Futura PT Demi" panose="020B0604020202020204" charset="-52"/>
              </a:rPr>
              <a:t>Проверить технику чтения</a:t>
            </a:r>
          </a:p>
          <a:p>
            <a:pPr marL="342900" indent="-342900">
              <a:buAutoNum type="arabicPeriod"/>
            </a:pPr>
            <a:r>
              <a:rPr lang="ru-RU" sz="2800" b="1" dirty="0">
                <a:latin typeface="Futura PT Demi" panose="020B0604020202020204" charset="-52"/>
              </a:rPr>
              <a:t>Оценить умения и навыки работы с текстом</a:t>
            </a:r>
          </a:p>
          <a:p>
            <a:pPr marL="342900" indent="-342900">
              <a:buAutoNum type="arabicPeriod"/>
            </a:pPr>
            <a:r>
              <a:rPr lang="ru-RU" sz="2800" b="1" dirty="0">
                <a:latin typeface="Futura PT Demi" panose="020B0604020202020204" charset="-52"/>
              </a:rPr>
              <a:t>Проверить и оценить сформированные читательские компетенции обучающих</a:t>
            </a:r>
          </a:p>
          <a:p>
            <a:pPr marL="342900" indent="-342900">
              <a:buAutoNum type="arabicPeriod"/>
            </a:pPr>
            <a:endParaRPr lang="ru-RU" sz="2800" dirty="0">
              <a:latin typeface="Futura PT Demi" panose="020B060402020202020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030C3-E873-749F-78DC-19AF3B99393A}"/>
              </a:ext>
            </a:extLst>
          </p:cNvPr>
          <p:cNvSpPr txBox="1"/>
          <p:nvPr/>
        </p:nvSpPr>
        <p:spPr>
          <a:xfrm>
            <a:off x="2423592" y="620688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Futura PT Demi" panose="020B0604020202020204" charset="-52"/>
              </a:rPr>
              <a:t>РЕФЛЕКСИЯ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F62F-C98F-D27B-DA3C-F3823D9135D8}"/>
              </a:ext>
            </a:extLst>
          </p:cNvPr>
          <p:cNvSpPr txBox="1"/>
          <p:nvPr/>
        </p:nvSpPr>
        <p:spPr>
          <a:xfrm>
            <a:off x="1271465" y="4659525"/>
            <a:ext cx="92890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https://online-obr-e5cloud-02-gpt-msk.1c.ru/library.html#id=2708&amp;type=4&amp;path=/26/29/10755/10774/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https://online-obr-e5cloud-02-gpt-msk.1c.ru/library.html#id=2709&amp;type=4&amp;path=/26/29/10776/10795/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6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AD24E-99F8-EA2A-E5EB-8CFF4F29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295275"/>
            <a:ext cx="76485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46338" y="115888"/>
            <a:ext cx="6889750" cy="1081087"/>
          </a:xfrm>
        </p:spPr>
        <p:txBody>
          <a:bodyPr/>
          <a:lstStyle/>
          <a:p>
            <a:r>
              <a:rPr lang="ru-RU" altLang="ru-RU">
                <a:latin typeface="Futura PT Demi" pitchFamily="34" charset="-52"/>
              </a:rPr>
              <a:t>Сообщество «1С:Урок»</a:t>
            </a:r>
          </a:p>
        </p:txBody>
      </p:sp>
      <p:pic>
        <p:nvPicPr>
          <p:cNvPr id="1638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784475"/>
            <a:ext cx="222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630363" y="4078288"/>
            <a:ext cx="2970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>
                <a:hlinkClick r:id="rId3"/>
              </a:rPr>
              <a:t>https://t.me/go_1c_urok</a:t>
            </a:r>
            <a:r>
              <a:rPr lang="ru-RU" altLang="ru-RU"/>
              <a:t> </a:t>
            </a:r>
          </a:p>
        </p:txBody>
      </p:sp>
      <p:pic>
        <p:nvPicPr>
          <p:cNvPr id="16389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338" y="2784475"/>
            <a:ext cx="30337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7032625" y="4076700"/>
            <a:ext cx="376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>
                <a:hlinkClick r:id="rId5"/>
              </a:rPr>
              <a:t>https://vk.com/1c.urok</a:t>
            </a:r>
            <a:endParaRPr lang="ru-RU" altLang="ru-RU"/>
          </a:p>
        </p:txBody>
      </p:sp>
      <p:pic>
        <p:nvPicPr>
          <p:cNvPr id="16391" name="Рисунок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1925" y="2640013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0913" y="2640013"/>
            <a:ext cx="131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4712-4718-4BBF-A113-94314580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2290713"/>
            <a:ext cx="10373412" cy="3886250"/>
          </a:xfrm>
        </p:spPr>
        <p:txBody>
          <a:bodyPr/>
          <a:lstStyle/>
          <a:p>
            <a:r>
              <a:rPr lang="ru-RU" dirty="0"/>
              <a:t>Каждый вторник проходит вебинар по 1С:Уроку</a:t>
            </a:r>
          </a:p>
          <a:p>
            <a:r>
              <a:rPr lang="ru-RU" dirty="0"/>
              <a:t>Каждый четверг проходит вебинар по 1С:Образованию</a:t>
            </a:r>
          </a:p>
          <a:p>
            <a:endParaRPr lang="ru-RU" dirty="0"/>
          </a:p>
          <a:p>
            <a:r>
              <a:rPr lang="ru-RU" dirty="0"/>
              <a:t>Наш канал на </a:t>
            </a:r>
            <a:r>
              <a:rPr lang="en-US" dirty="0" err="1"/>
              <a:t>Rutube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https://rutube.ru/channel/27859789/playlists/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8E539B-C672-4AB7-941A-ACB0FDB8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014006-9490-4336-8363-E4DC1878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662" y="213362"/>
            <a:ext cx="10066746" cy="11979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Что посмотреть?</a:t>
            </a:r>
            <a:endParaRPr lang="ru-RU" sz="3200" b="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528" y="242131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613" y="4941168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TextBox 9"/>
          <p:cNvSpPr>
            <a:spLocks noGrp="1" noChangeArrowheads="1"/>
          </p:cNvSpPr>
          <p:nvPr>
            <p:ph type="body" idx="1"/>
          </p:nvPr>
        </p:nvSpPr>
        <p:spPr>
          <a:xfrm>
            <a:off x="914400" y="4437112"/>
            <a:ext cx="10363200" cy="400050"/>
          </a:xfrm>
          <a:noFill/>
        </p:spPr>
        <p:txBody>
          <a:bodyPr>
            <a:spAutoFit/>
          </a:bodyPr>
          <a:lstStyle/>
          <a:p>
            <a:r>
              <a:rPr lang="ru-RU" altLang="ru-RU">
                <a:latin typeface="Arial" charset="0"/>
                <a:hlinkClick r:id="rId2"/>
              </a:rPr>
              <a:t>https://urok.1c.ru/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352B4-C243-D5F0-C9E5-D75D2068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3" y="1127421"/>
            <a:ext cx="10458894" cy="3257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314325"/>
            <a:ext cx="10464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4498975" y="6175375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hlinkClick r:id="rId3"/>
              </a:rPr>
              <a:t>https://urok.1c.ru/</a:t>
            </a:r>
            <a:r>
              <a:rPr lang="ru-RU" altLang="ru-RU"/>
              <a:t> </a:t>
            </a:r>
          </a:p>
        </p:txBody>
      </p:sp>
      <p:pic>
        <p:nvPicPr>
          <p:cNvPr id="6148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5150"/>
            <a:ext cx="24098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127125" y="1484313"/>
            <a:ext cx="10153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 dirty="0">
                <a:latin typeface="Futura PT Demi" panose="020B0604020202020204" charset="-52"/>
              </a:rPr>
              <a:t>Системное развитие устной речи обучающихся  НОО: на вебинаре вы узнаете, как развивать устную и письменную речь младших школьников на уроках и внеурочной </a:t>
            </a:r>
            <a:r>
              <a:rPr lang="ru-RU" altLang="ru-RU" sz="2800" b="1" dirty="0">
                <a:latin typeface="Futura PT Demi" panose="020B0604020202020204" charset="-52"/>
              </a:rPr>
              <a:t>деятельности</a:t>
            </a:r>
            <a:r>
              <a:rPr lang="ru-RU" altLang="ru-RU" sz="2800" dirty="0">
                <a:latin typeface="Futura PT Demi" panose="020B0604020202020204" charset="-52"/>
              </a:rPr>
              <a:t>, используя в работе готовые материалы библиотеки 1С:Образования, как научить детей полюбить чтение, как привить навыки грамотного читателя, как, используя готовые тесты ЦОР 1С:Образование, быстро получить обратную связь и оценить читательские компетенции обучающихся 1 - 4 классов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631504" y="352424"/>
            <a:ext cx="949971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Futura PT Demi" panose="020B0604020202020204" charset="-52"/>
              </a:rPr>
              <a:t>Система развития речи в 1 – 4 классах </a:t>
            </a:r>
          </a:p>
          <a:p>
            <a:r>
              <a:rPr lang="ru-RU" sz="3200" b="1" dirty="0">
                <a:latin typeface="Futura PT Demi" panose="020B0604020202020204" charset="-52"/>
              </a:rPr>
              <a:t>должна включать в себя следующие виды работ</a:t>
            </a:r>
            <a:r>
              <a:rPr lang="ru-RU" sz="3200" dirty="0">
                <a:latin typeface="Futura PT Demi" panose="020B0604020202020204" charset="-52"/>
              </a:rPr>
              <a:t>:</a:t>
            </a:r>
          </a:p>
          <a:p>
            <a:endParaRPr lang="ru-RU" dirty="0">
              <a:latin typeface="Futura PT Demi" panose="020B0604020202020204" charset="-52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79425" y="2231568"/>
            <a:ext cx="10392589" cy="34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ru-RU" sz="2800" b="1" dirty="0">
                <a:latin typeface="Futura PT Demi" panose="020B0604020202020204" charset="-52"/>
                <a:cs typeface="Times New Roman" pitchFamily="18" charset="0"/>
              </a:rPr>
              <a:t>Овладение нормами литературного языка</a:t>
            </a: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ru-RU" sz="2800" b="1" dirty="0">
                <a:latin typeface="Futura PT Demi" panose="020B0604020202020204" charset="-52"/>
              </a:rPr>
              <a:t>Обогащение словарного запаса и грамматического строя </a:t>
            </a:r>
          </a:p>
          <a:p>
            <a:pPr marL="400050" indent="-400050">
              <a:lnSpc>
                <a:spcPct val="150000"/>
              </a:lnSpc>
            </a:pPr>
            <a:r>
              <a:rPr lang="ru-RU" sz="2800" b="1" dirty="0">
                <a:latin typeface="Futura PT Demi" panose="020B0604020202020204" charset="-52"/>
              </a:rPr>
              <a:t>речи учащихся</a:t>
            </a:r>
          </a:p>
          <a:p>
            <a:pPr marL="400050" indent="-400050">
              <a:lnSpc>
                <a:spcPct val="150000"/>
              </a:lnSpc>
            </a:pPr>
            <a:r>
              <a:rPr lang="ru-RU" sz="2800" b="1" dirty="0">
                <a:latin typeface="Futura PT Demi" panose="020B0604020202020204" charset="-52"/>
              </a:rPr>
              <a:t>III.   Обучение различным видам речевой деятельности</a:t>
            </a:r>
            <a:endParaRPr lang="ru-RU" sz="2800" dirty="0">
              <a:latin typeface="Futura PT Demi" panose="020B0604020202020204" charset="-52"/>
            </a:endParaRPr>
          </a:p>
          <a:p>
            <a:pPr marL="400050" indent="-400050">
              <a:lnSpc>
                <a:spcPct val="150000"/>
              </a:lnSpc>
            </a:pPr>
            <a:endParaRPr lang="ru-RU" dirty="0">
              <a:latin typeface="Futura PT Demi" panose="020B0604020202020204" charset="-52"/>
            </a:endParaRP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endParaRPr lang="ru-RU" dirty="0">
              <a:latin typeface="Futura PT Demi" panose="020B0604020202020204" charset="-5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07988" y="1268413"/>
            <a:ext cx="113045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dirty="0">
                <a:latin typeface="Futura PT Demi" panose="020B0604020202020204" charset="-52"/>
              </a:rPr>
              <a:t>Обзор материалов Библиотеки 1_С Урок и 1_С Образование для организации работы по предмету Литературное чтение</a:t>
            </a:r>
          </a:p>
          <a:p>
            <a:r>
              <a:rPr lang="en-US" altLang="ru-RU" sz="3200" dirty="0">
                <a:hlinkClick r:id="rId3"/>
              </a:rPr>
              <a:t>https://online-obr-e5cloud-02-gpt-msk.1c.ru/library.html#node=10776&amp;path=/26/29/10776/</a:t>
            </a:r>
            <a:endParaRPr lang="ru-RU" altLang="ru-RU" sz="3200" dirty="0"/>
          </a:p>
          <a:p>
            <a:endParaRPr lang="ru-RU" alt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3994525"/>
            <a:ext cx="3943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196752"/>
            <a:ext cx="11161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Системное развитие устной речи обучающихся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latin typeface="Futura PT Demi" panose="020B0604020202020204" charset="-52"/>
              </a:rPr>
              <a:t>Чтение – понятное, осознанное, выразительное,</a:t>
            </a:r>
            <a:endParaRPr lang="en-US" sz="2800" dirty="0">
              <a:latin typeface="Futura PT Demi" panose="020B0604020202020204" charset="-52"/>
            </a:endParaRP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целыми словами, интонационно</a:t>
            </a:r>
            <a:r>
              <a:rPr lang="en-US" sz="2800" dirty="0">
                <a:latin typeface="Futura PT Demi" panose="020B0604020202020204" charset="-52"/>
              </a:rPr>
              <a:t> </a:t>
            </a:r>
            <a:r>
              <a:rPr lang="ru-RU" sz="2800" dirty="0">
                <a:latin typeface="Futura PT Demi" panose="020B0604020202020204" charset="-52"/>
              </a:rPr>
              <a:t>правильное</a:t>
            </a: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1 класс – 1 полугодие – учим читать</a:t>
            </a: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2 полугодие – работаем над качеством чтения </a:t>
            </a:r>
            <a:endParaRPr lang="en-US" sz="2800" dirty="0">
              <a:latin typeface="Futura PT Demi" panose="020B0604020202020204" charset="-52"/>
            </a:endParaRP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и пониманием прочитанного</a:t>
            </a: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Материалы: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 err="1">
                <a:latin typeface="Futura PT Demi" panose="020B0604020202020204" charset="-52"/>
              </a:rPr>
              <a:t>Аудиофрагменты</a:t>
            </a:r>
            <a:r>
              <a:rPr lang="ru-RU" sz="2800" dirty="0">
                <a:latin typeface="Futura PT Demi" panose="020B0604020202020204" charset="-52"/>
              </a:rPr>
              <a:t> материалов, которые можно </a:t>
            </a:r>
            <a:endParaRPr lang="en-US" sz="2800" dirty="0">
              <a:latin typeface="Futura PT Demi" panose="020B0604020202020204" charset="-52"/>
            </a:endParaRPr>
          </a:p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использовать на уроках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hlinkClick r:id="rId3"/>
              </a:rPr>
              <a:t>https://online-obr-e5cloud-02-gpt-msk.1c.ru/library.html#node=14603&amp;path=/26/29/14600/14603/</a:t>
            </a:r>
            <a:endParaRPr lang="ru-RU" dirty="0"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919536" y="613713"/>
            <a:ext cx="2592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/>
              <a:t>1 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9DBB92-96E5-E182-1E49-3B9D31600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1408456"/>
            <a:ext cx="3214287" cy="32230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243013" y="1412875"/>
            <a:ext cx="90741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Futura PT Demi" panose="020B0604020202020204" charset="-52"/>
              </a:rPr>
              <a:t>2 класс Литературное чтение Ф. Савинов «Родина» (ОС «Школа 21 века»</a:t>
            </a:r>
          </a:p>
          <a:p>
            <a:r>
              <a:rPr lang="ru-RU" altLang="ru-RU" sz="2400" dirty="0">
                <a:latin typeface="Futura PT Demi" panose="020B0604020202020204" charset="-52"/>
              </a:rPr>
              <a:t>(этапы урока, как организуем деятельность, развитие ЧК, овладение способа анализа и интерпретации текста)</a:t>
            </a:r>
          </a:p>
          <a:p>
            <a:endParaRPr lang="ru-RU" altLang="ru-RU" sz="2400" dirty="0">
              <a:solidFill>
                <a:srgbClr val="FF0000"/>
              </a:solidFill>
            </a:endParaRPr>
          </a:p>
          <a:p>
            <a:r>
              <a:rPr lang="en-US" altLang="ru-RU" sz="2400" dirty="0">
                <a:solidFill>
                  <a:srgbClr val="FF0000"/>
                </a:solidFill>
                <a:hlinkClick r:id="rId2"/>
              </a:rPr>
              <a:t>https://urok.1c.ru/library/primschool/primlch/literaturnoe_chtenie_2_klass_eor_1_0/o_nashey_rodine/otchego_tak_khorosho_na_rodine/</a:t>
            </a:r>
            <a:endParaRPr lang="ru-RU" altLang="ru-RU" sz="2400" dirty="0">
              <a:solidFill>
                <a:srgbClr val="FF0000"/>
              </a:solidFill>
            </a:endParaRPr>
          </a:p>
          <a:p>
            <a:endParaRPr lang="ru-RU" altLang="ru-RU" sz="2400" dirty="0">
              <a:solidFill>
                <a:srgbClr val="FF0000"/>
              </a:solidFill>
            </a:endParaRPr>
          </a:p>
          <a:p>
            <a:endParaRPr lang="ru-RU" altLang="ru-RU" sz="2400" dirty="0">
              <a:solidFill>
                <a:srgbClr val="FF0000"/>
              </a:solidFill>
            </a:endParaRPr>
          </a:p>
          <a:p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855913" y="765175"/>
            <a:ext cx="5904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Futura PT Demi" panose="020B0604020202020204" charset="-52"/>
              </a:rPr>
              <a:t>УРОКИ ЛИТЕРАТУРНОГО ЧТЕНИЯ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11225" y="1557338"/>
            <a:ext cx="103695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latin typeface="Futura PT Demi" panose="020B0604020202020204" charset="-52"/>
              </a:rPr>
              <a:t>2 - 3 КЛАССЫ</a:t>
            </a:r>
          </a:p>
          <a:p>
            <a:r>
              <a:rPr lang="ru-RU" altLang="ru-RU" sz="2800" b="1" dirty="0">
                <a:latin typeface="Futura PT Demi" panose="020B0604020202020204" charset="-52"/>
              </a:rPr>
              <a:t>Устное Народное Творчество</a:t>
            </a:r>
          </a:p>
          <a:p>
            <a:r>
              <a:rPr lang="ru-RU" altLang="ru-RU" sz="2800" b="1" dirty="0">
                <a:latin typeface="Futura PT Demi" panose="020B0604020202020204" charset="-52"/>
              </a:rPr>
              <a:t>Малые жанры: пословицы, поговорки, считалки</a:t>
            </a:r>
          </a:p>
          <a:p>
            <a:r>
              <a:rPr lang="ru-RU" altLang="ru-RU" sz="2800" b="1" dirty="0">
                <a:latin typeface="Futura PT Demi" panose="020B0604020202020204" charset="-52"/>
              </a:rPr>
              <a:t>(предваряя тему, в самом начале изучения раздела)</a:t>
            </a:r>
          </a:p>
          <a:p>
            <a:endParaRPr lang="ru-RU" altLang="ru-RU" b="1" dirty="0">
              <a:solidFill>
                <a:srgbClr val="FF0000"/>
              </a:solidFill>
            </a:endParaRPr>
          </a:p>
          <a:p>
            <a:r>
              <a:rPr lang="en-US" altLang="ru-RU" dirty="0">
                <a:hlinkClick r:id="rId2"/>
              </a:rPr>
              <a:t>https://urok.1c.ru/library/primschool/primlch/literaturnoe_chtenie_2_klass_eor_1_0/folklor_ustnoe_narodnoe_tvorchestvo/kuda_utekaet_s_gusya_voda/5102.phd</a:t>
            </a:r>
            <a:endParaRPr lang="ru-RU" altLang="ru-RU" dirty="0"/>
          </a:p>
          <a:p>
            <a:endParaRPr lang="ru-RU" altLang="ru-RU" dirty="0"/>
          </a:p>
          <a:p>
            <a:r>
              <a:rPr lang="en-US" altLang="ru-RU" dirty="0">
                <a:hlinkClick r:id="rId3"/>
              </a:rPr>
              <a:t>https://urok.1c.ru/library/primschool/primlch/literaturnoe_chtenie_3_klass_eor_1_0/folklor_ustnoe_narodnoe_tvorchestvo/komu_vyyti_von/</a:t>
            </a:r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75" y="1125538"/>
            <a:ext cx="1101725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Futura PT Demi" panose="020B0604020202020204" charset="-52"/>
              </a:rPr>
              <a:t>4 класс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800" b="1" dirty="0">
                <a:latin typeface="Futura PT Demi" panose="020B0604020202020204" charset="-52"/>
              </a:rPr>
              <a:t>Обзор папок</a:t>
            </a:r>
          </a:p>
          <a:p>
            <a:pPr marL="457200" indent="-457200">
              <a:buFontTx/>
              <a:buAutoNum type="arabicPeriod"/>
              <a:defRPr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https://urok.1c.ru/library/primschool/primlch/literaturnoe_chtenie_4_klass_eor_1_0/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>
                <a:latin typeface="Futura PT Demi" panose="020B0604020202020204" charset="-52"/>
              </a:rPr>
              <a:t>2. Урок по разделу Устное народное творчество</a:t>
            </a:r>
          </a:p>
          <a:p>
            <a:pPr>
              <a:defRPr/>
            </a:pPr>
            <a:r>
              <a:rPr lang="ru-RU" sz="2800" b="1" dirty="0">
                <a:latin typeface="Futura PT Demi" panose="020B0604020202020204" charset="-52"/>
              </a:rPr>
              <a:t>(после изучения темы  </a:t>
            </a:r>
          </a:p>
          <a:p>
            <a:pPr>
              <a:defRPr/>
            </a:pPr>
            <a:r>
              <a:rPr lang="ru-RU" sz="2800" b="1" dirty="0">
                <a:latin typeface="Futura PT Demi" panose="020B0604020202020204" charset="-52"/>
              </a:rPr>
              <a:t>«Проверим себя и оценим свои достижения»</a:t>
            </a:r>
          </a:p>
          <a:p>
            <a:pPr>
              <a:defRPr/>
            </a:pPr>
            <a:r>
              <a:rPr lang="ru-RU" sz="2800" b="1" dirty="0">
                <a:latin typeface="Futura PT Demi" panose="020B0604020202020204" charset="-52"/>
              </a:rPr>
              <a:t>Обобщающий урок, Урок – зачёт, Урок – итог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hlinkClick r:id="rId3"/>
              </a:rPr>
              <a:t>https://urok.1c.ru/library/primschool/primlch/literaturnoe_chtenie_4_klass_eor_1_0/folklor_ustnoe_narodnoe_tvorchestvo/kuda_edet_greka/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24621</TotalTime>
  <Words>959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Futura PT Demi</vt:lpstr>
      <vt:lpstr>Calibri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Сообщество «1С:Урок»</vt:lpstr>
      <vt:lpstr>Что посмотреть?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Владимир Фогель</cp:lastModifiedBy>
  <cp:revision>645</cp:revision>
  <dcterms:created xsi:type="dcterms:W3CDTF">2015-09-09T08:16:26Z</dcterms:created>
  <dcterms:modified xsi:type="dcterms:W3CDTF">2023-12-15T10:48:50Z</dcterms:modified>
</cp:coreProperties>
</file>